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jpeg" ContentType="image/jpeg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21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22.xml" ContentType="application/vnd.openxmlformats-officedocument.presentationml.slide+xml"/>
  <Override PartName="/ppt/notesSlides/notesSlide18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24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5.xml" ContentType="application/vnd.openxmlformats-officedocument.presentationml.slide+xml"/>
  <Override PartName="/ppt/notesSlides/notesSlide21.xml" ContentType="application/vnd.openxmlformats-officedocument.presentationml.notesSlide+xml"/>
  <Override PartName="/ppt/slides/slide26.xml" ContentType="application/vnd.openxmlformats-officedocument.presentationml.slide+xml"/>
  <Override PartName="/ppt/notesSlides/notesSlide22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customXml/itemProps1.xml" ContentType="application/vnd.openxmlformats-officedocument.customXml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saveSubsetFonts="1" strictFirstAndLastChars="0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type="screen16x9" cy="5143500" cx="9144000"/>
  <p:notesSz cx="6858000" cy="9144000"/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A9D5F57C-38FA-4089-800F-CBA70CF2F3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customXmlProps" Target="../customXml/itemProps1.xml"/><Relationship Id="rId2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ustomXml" Target="../customXml/item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customXml" Target="../customXml/item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35" Type="http://schemas.openxmlformats.org/officeDocument/2006/relationships/customXml" Target="../customXml/item2.xml"/><Relationship Id="rId8" Type="http://schemas.openxmlformats.org/officeDocument/2006/relationships/slide" Target="slides/slide6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9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Google Shape;3;n"/>
          <p:cNvSpPr>
            <a:spLocks noChangeAspect="1" noRot="1" noGrp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8707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hlink="hlink" folHlink="folHlink"/>
  <p:notes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13.xml.rels><?xml version="1.0" encoding="UTF-8" standalone="yes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14.xml.rels><?xml version="1.0" encoding="UTF-8" standalone="yes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15.xml.rels><?xml version="1.0" encoding="UTF-8" standalone="yes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</file>

<file path=ppt/notesSlides/_rels/notesSlide16.xml.rels><?xml version="1.0" encoding="UTF-8" standalone="yes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</file>

<file path=ppt/notesSlides/_rels/notesSlide17.xml.rels><?xml version="1.0" encoding="UTF-8" standalone="yes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</file>

<file path=ppt/notesSlides/_rels/notesSlide18.xml.rels><?xml version="1.0" encoding="UTF-8" standalone="yes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</file>

<file path=ppt/notesSlides/_rels/notesSlide19.xml.rels><?xml version="1.0" encoding="UTF-8" standalone="yes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20.xml.rels><?xml version="1.0" encoding="UTF-8" standalone="yes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</file>

<file path=ppt/notesSlides/_rels/notesSlide21.xml.rels><?xml version="1.0" encoding="UTF-8" standalone="yes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</file>

<file path=ppt/notesSlides/_rels/notesSlide2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7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Google Shape;196;p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13" name="Google Shape;1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6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61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0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Google Shape;524;ge6642221d7_0_133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70" name="Google Shape;525;ge6642221d7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Google Shape;524;ge6642221d7_0_133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74" name="Google Shape;525;ge6642221d7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6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78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83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2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87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4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Google Shape;219;ge6642221d7_0_1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594" name="Google Shape;220;ge6642221d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Google Shape;219;ge6642221d7_0_1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00" name="Google Shape;220;ge6642221d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Google Shape;219;ge6642221d7_0_1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06" name="Google Shape;220;ge6642221d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5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0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91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21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95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99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5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3" name="Google Shape;1107;ge6642221d7_0_100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04" name="Google Shape;1108;ge6642221d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4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25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7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29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Google Shape;286;ge6642221d7_0_190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41" name="Google Shape;287;ge6642221d7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4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45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7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49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0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Google Shape;259;ge676bd1591_0_17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53" name="Google Shape;260;ge676bd159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3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Google Shape;219;ge6642221d7_0_1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57" name="Google Shape;220;ge6642221d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54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Google Shape;9;p2"/>
          <p:cNvSpPr/>
          <p:nvPr/>
        </p:nvSpPr>
        <p:spPr>
          <a:xfrm>
            <a:off x="217000" y="208950"/>
            <a:ext cx="8709000" cy="4725600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08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1275550"/>
            <a:ext cx="4972800" cy="21804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algn="ctr" lvl="1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algn="ctr" lvl="2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algn="ctr" lvl="3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algn="ctr" lvl="4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algn="ctr" lvl="5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algn="ctr" lvl="6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algn="ctr" lvl="7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algn="ctr" lvl="8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48609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3629425"/>
            <a:ext cx="4359000" cy="503700"/>
          </a:xfrm>
          <a:prstGeom prst="rect"/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17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5" name="Google Shape;190;p30"/>
          <p:cNvSpPr/>
          <p:nvPr/>
        </p:nvSpPr>
        <p:spPr>
          <a:xfrm>
            <a:off x="217000" y="208950"/>
            <a:ext cx="8709000" cy="4725600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58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Google Shape;13;p3"/>
          <p:cNvSpPr/>
          <p:nvPr/>
        </p:nvSpPr>
        <p:spPr>
          <a:xfrm>
            <a:off x="217000" y="208950"/>
            <a:ext cx="8709000" cy="4725600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15" name="Google Shape;14;p3"/>
          <p:cNvSpPr txBox="1">
            <a:spLocks noGrp="1"/>
          </p:cNvSpPr>
          <p:nvPr>
            <p:ph type="title"/>
          </p:nvPr>
        </p:nvSpPr>
        <p:spPr>
          <a:xfrm>
            <a:off x="715150" y="2279100"/>
            <a:ext cx="4590000" cy="841800"/>
          </a:xfrm>
          <a:prstGeom prst="rect"/>
          <a:solidFill>
            <a:schemeClr val="lt2"/>
          </a:solidFill>
        </p:spPr>
        <p:txBody>
          <a:bodyPr anchor="ctr" anchorCtr="0" bIns="91425" lIns="91425" rIns="91425" spcFirstLastPara="1" tIns="91425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lt1"/>
                </a:solidFill>
              </a:defRPr>
            </a:lvl1pPr>
            <a:lvl2pPr algn="ctr"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algn="ctr"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algn="ctr"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algn="ctr"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algn="ctr"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algn="ctr"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algn="ctr"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algn="ctr"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8616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5150" y="1309950"/>
            <a:ext cx="3150900" cy="8418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48617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5150" y="3248250"/>
            <a:ext cx="4590000" cy="5853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4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Google Shape;18;p4"/>
          <p:cNvSpPr/>
          <p:nvPr/>
        </p:nvSpPr>
        <p:spPr>
          <a:xfrm>
            <a:off x="217000" y="208950"/>
            <a:ext cx="8709000" cy="4725600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58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81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</a:lvl9pPr>
          </a:lstStyle>
          <a:p/>
        </p:txBody>
      </p:sp>
      <p:sp>
        <p:nvSpPr>
          <p:cNvPr id="104859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023125"/>
            <a:ext cx="7704000" cy="35853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12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Google Shape;34;p8"/>
          <p:cNvSpPr/>
          <p:nvPr/>
        </p:nvSpPr>
        <p:spPr>
          <a:xfrm>
            <a:off x="217000" y="208950"/>
            <a:ext cx="8709000" cy="4725600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01" name="Google Shape;35;p8"/>
          <p:cNvSpPr txBox="1">
            <a:spLocks noGrp="1"/>
          </p:cNvSpPr>
          <p:nvPr>
            <p:ph type="title"/>
          </p:nvPr>
        </p:nvSpPr>
        <p:spPr>
          <a:xfrm>
            <a:off x="876950" y="2332850"/>
            <a:ext cx="5030400" cy="19590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800"/>
            </a:lvl1pPr>
            <a:lvl2pPr algn="ctr"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algn="ctr"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algn="ctr"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algn="ctr"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algn="ctr"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algn="ctr"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algn="ctr"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algn="ctr"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</p:bgPr>
    </p:bg>
    <p:spTree>
      <p:nvGrpSpPr>
        <p:cNvPr id="118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87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Google Shape;70;p14"/>
          <p:cNvSpPr/>
          <p:nvPr/>
        </p:nvSpPr>
        <p:spPr>
          <a:xfrm>
            <a:off x="217000" y="208950"/>
            <a:ext cx="8709000" cy="4725600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63" name="Google Shape;71;p14"/>
          <p:cNvSpPr txBox="1">
            <a:spLocks noGrp="1"/>
          </p:cNvSpPr>
          <p:nvPr>
            <p:ph type="title"/>
          </p:nvPr>
        </p:nvSpPr>
        <p:spPr>
          <a:xfrm>
            <a:off x="1256724" y="2321875"/>
            <a:ext cx="4420500" cy="531900"/>
          </a:xfrm>
          <a:prstGeom prst="rect"/>
          <a:solidFill>
            <a:schemeClr val="lt2"/>
          </a:solidFill>
        </p:spPr>
        <p:txBody>
          <a:bodyPr anchor="ctr" anchorCtr="0" bIns="91425" lIns="91425" rIns="91425" spcFirstLastPara="1" tIns="91425" wrap="square">
            <a:noAutofit/>
          </a:bodyPr>
          <a:lstStyle>
            <a:lvl1pPr algn="r" lvl="0" marR="9144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lt1"/>
                </a:solidFill>
              </a:defRPr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48664" name="Google Shape;72;p14"/>
          <p:cNvSpPr txBox="1">
            <a:spLocks noGrp="1"/>
          </p:cNvSpPr>
          <p:nvPr>
            <p:ph type="subTitle" idx="1"/>
          </p:nvPr>
        </p:nvSpPr>
        <p:spPr>
          <a:xfrm>
            <a:off x="715100" y="804050"/>
            <a:ext cx="4962000" cy="1292400"/>
          </a:xfrm>
          <a:prstGeom prst="rect"/>
        </p:spPr>
        <p:txBody>
          <a:bodyPr anchor="b" anchorCtr="0" bIns="91425" lIns="91425" rIns="91425" spcFirstLastPara="1" tIns="91425" wrap="square">
            <a:noAutofit/>
          </a:bodyPr>
          <a:lstStyle>
            <a:lvl1pPr algn="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68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Google Shape;91;p19"/>
          <p:cNvSpPr/>
          <p:nvPr/>
        </p:nvSpPr>
        <p:spPr>
          <a:xfrm>
            <a:off x="217000" y="208950"/>
            <a:ext cx="8709000" cy="4725600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31" name="Google Shape;92;p19"/>
          <p:cNvSpPr txBox="1">
            <a:spLocks noGrp="1"/>
          </p:cNvSpPr>
          <p:nvPr>
            <p:ph type="title"/>
          </p:nvPr>
        </p:nvSpPr>
        <p:spPr>
          <a:xfrm>
            <a:off x="720000" y="2544463"/>
            <a:ext cx="2336400" cy="527700"/>
          </a:xfrm>
          <a:prstGeom prst="rect"/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1"/>
                </a:solidFill>
              </a:defRPr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632" name="Google Shape;93;p19"/>
          <p:cNvSpPr txBox="1">
            <a:spLocks noGrp="1"/>
          </p:cNvSpPr>
          <p:nvPr>
            <p:ph type="subTitle" idx="1"/>
          </p:nvPr>
        </p:nvSpPr>
        <p:spPr>
          <a:xfrm>
            <a:off x="720000" y="3072175"/>
            <a:ext cx="2336400" cy="1058400"/>
          </a:xfrm>
          <a:prstGeom prst="rect"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33" name="Google Shape;94;p19"/>
          <p:cNvSpPr txBox="1">
            <a:spLocks noGrp="1"/>
          </p:cNvSpPr>
          <p:nvPr>
            <p:ph type="title" idx="2"/>
          </p:nvPr>
        </p:nvSpPr>
        <p:spPr>
          <a:xfrm>
            <a:off x="3403800" y="2544463"/>
            <a:ext cx="2336400" cy="527700"/>
          </a:xfrm>
          <a:prstGeom prst="rect"/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1"/>
                </a:solidFill>
              </a:defRPr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634" name="Google Shape;95;p19"/>
          <p:cNvSpPr txBox="1">
            <a:spLocks noGrp="1"/>
          </p:cNvSpPr>
          <p:nvPr>
            <p:ph type="subTitle" idx="3"/>
          </p:nvPr>
        </p:nvSpPr>
        <p:spPr>
          <a:xfrm>
            <a:off x="3403800" y="3072175"/>
            <a:ext cx="2336400" cy="1058400"/>
          </a:xfrm>
          <a:prstGeom prst="rect"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35" name="Google Shape;96;p19"/>
          <p:cNvSpPr txBox="1">
            <a:spLocks noGrp="1"/>
          </p:cNvSpPr>
          <p:nvPr>
            <p:ph type="title" idx="4"/>
          </p:nvPr>
        </p:nvSpPr>
        <p:spPr>
          <a:xfrm>
            <a:off x="6087600" y="2544463"/>
            <a:ext cx="2336400" cy="527700"/>
          </a:xfrm>
          <a:prstGeom prst="rect"/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1"/>
                </a:solidFill>
              </a:defRPr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636" name="Google Shape;97;p19"/>
          <p:cNvSpPr txBox="1">
            <a:spLocks noGrp="1"/>
          </p:cNvSpPr>
          <p:nvPr>
            <p:ph type="subTitle" idx="5"/>
          </p:nvPr>
        </p:nvSpPr>
        <p:spPr>
          <a:xfrm>
            <a:off x="6087600" y="3072175"/>
            <a:ext cx="2336400" cy="1058400"/>
          </a:xfrm>
          <a:prstGeom prst="rect"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37" name="Google Shape;98;p1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BLANK_1_1_1_2_1_1_1">
    <p:spTree>
      <p:nvGrpSpPr>
        <p:cNvPr id="39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8" name="Google Shape;118;p22"/>
          <p:cNvSpPr/>
          <p:nvPr/>
        </p:nvSpPr>
        <p:spPr>
          <a:xfrm>
            <a:off x="217000" y="208950"/>
            <a:ext cx="8709000" cy="4725600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579" name="Google Shape;119;p22"/>
          <p:cNvSpPr txBox="1">
            <a:spLocks noGrp="1"/>
          </p:cNvSpPr>
          <p:nvPr>
            <p:ph type="title"/>
          </p:nvPr>
        </p:nvSpPr>
        <p:spPr>
          <a:xfrm>
            <a:off x="720000" y="1880837"/>
            <a:ext cx="2336400" cy="486000"/>
          </a:xfrm>
          <a:prstGeom prst="rect"/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b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1"/>
                </a:solidFill>
              </a:defRPr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580" name="Google Shape;120;p22"/>
          <p:cNvSpPr txBox="1">
            <a:spLocks noGrp="1"/>
          </p:cNvSpPr>
          <p:nvPr>
            <p:ph type="subTitle" idx="1"/>
          </p:nvPr>
        </p:nvSpPr>
        <p:spPr>
          <a:xfrm>
            <a:off x="720000" y="2366896"/>
            <a:ext cx="2336400" cy="2050200"/>
          </a:xfrm>
          <a:prstGeom prst="rect"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581" name="Google Shape;121;p22"/>
          <p:cNvSpPr txBox="1">
            <a:spLocks noGrp="1"/>
          </p:cNvSpPr>
          <p:nvPr>
            <p:ph type="title" idx="2"/>
          </p:nvPr>
        </p:nvSpPr>
        <p:spPr>
          <a:xfrm>
            <a:off x="3403800" y="1880825"/>
            <a:ext cx="2336400" cy="486000"/>
          </a:xfrm>
          <a:prstGeom prst="rect"/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b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1"/>
                </a:solidFill>
              </a:defRPr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582" name="Google Shape;122;p22"/>
          <p:cNvSpPr txBox="1">
            <a:spLocks noGrp="1"/>
          </p:cNvSpPr>
          <p:nvPr>
            <p:ph type="subTitle" idx="3"/>
          </p:nvPr>
        </p:nvSpPr>
        <p:spPr>
          <a:xfrm>
            <a:off x="3403800" y="2366896"/>
            <a:ext cx="2336400" cy="2050200"/>
          </a:xfrm>
          <a:prstGeom prst="rect"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583" name="Google Shape;123;p22"/>
          <p:cNvSpPr txBox="1">
            <a:spLocks noGrp="1"/>
          </p:cNvSpPr>
          <p:nvPr>
            <p:ph type="title" idx="4"/>
          </p:nvPr>
        </p:nvSpPr>
        <p:spPr>
          <a:xfrm>
            <a:off x="6087600" y="1880825"/>
            <a:ext cx="2336400" cy="486000"/>
          </a:xfrm>
          <a:prstGeom prst="rect"/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b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1"/>
                </a:solidFill>
              </a:defRPr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584" name="Google Shape;124;p22"/>
          <p:cNvSpPr txBox="1">
            <a:spLocks noGrp="1"/>
          </p:cNvSpPr>
          <p:nvPr>
            <p:ph type="subTitle" idx="5"/>
          </p:nvPr>
        </p:nvSpPr>
        <p:spPr>
          <a:xfrm>
            <a:off x="6087600" y="2366825"/>
            <a:ext cx="2336400" cy="2050200"/>
          </a:xfrm>
          <a:prstGeom prst="rect"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585" name="Google Shape;125;p22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0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</a:lvl9pPr>
          </a:lstStyle>
          <a:p/>
        </p:txBody>
      </p:sp>
      <p:sp>
        <p:nvSpPr>
          <p:cNvPr id="1048586" name="Google Shape;126;p22"/>
          <p:cNvSpPr txBox="1">
            <a:spLocks noGrp="1"/>
          </p:cNvSpPr>
          <p:nvPr>
            <p:ph type="subTitle" idx="7"/>
          </p:nvPr>
        </p:nvSpPr>
        <p:spPr>
          <a:xfrm>
            <a:off x="2073050" y="1133125"/>
            <a:ext cx="4998000" cy="8523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16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FFF8E6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28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857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 sldNum="1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8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video" Target="../media/media2.mp4"/><Relationship Id="rId2" Type="http://schemas.microsoft.com/office/2007/relationships/media" Target="../media/media2.mp4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8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video" Target="../media/media3.mp4"/><Relationship Id="rId2" Type="http://schemas.microsoft.com/office/2007/relationships/media" Target="../media/media3.mp4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8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9.xml"/></Relationships>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Google Shape;199;p33"/>
          <p:cNvSpPr txBox="1">
            <a:spLocks noGrp="1"/>
          </p:cNvSpPr>
          <p:nvPr>
            <p:ph type="ctrTitle"/>
          </p:nvPr>
        </p:nvSpPr>
        <p:spPr>
          <a:xfrm>
            <a:off x="2085600" y="1010375"/>
            <a:ext cx="4972800" cy="21804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4800" lang="en">
                <a:latin typeface="Calibri" panose="020F0502020204030204" pitchFamily="34" charset="0"/>
                <a:cs typeface="Calibri" panose="020F0502020204030204" pitchFamily="34" charset="0"/>
              </a:rPr>
              <a:t>Trình bệnh án</a:t>
            </a:r>
            <a:endParaRPr sz="48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11" name="Google Shape;200;p33"/>
          <p:cNvSpPr txBox="1">
            <a:spLocks noGrp="1"/>
          </p:cNvSpPr>
          <p:nvPr>
            <p:ph type="subTitle" idx="1"/>
          </p:nvPr>
        </p:nvSpPr>
        <p:spPr>
          <a:xfrm>
            <a:off x="3267740" y="2910298"/>
            <a:ext cx="2608519" cy="560954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2400" lang="en">
                <a:latin typeface="Calibri" panose="020F0502020204030204" pitchFamily="34" charset="0"/>
                <a:cs typeface="Calibri" panose="020F0502020204030204" pitchFamily="34" charset="0"/>
              </a:rPr>
              <a:t>Ngoại Y6 – Tổ </a:t>
            </a:r>
            <a:r>
              <a:rPr altLang="vi" b="1" sz="2400" lang="en-US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altLang="vi" b="1" sz="2400" lang="en-US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b="1"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84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Google Shape;262;p37"/>
          <p:cNvSpPr txBox="1">
            <a:spLocks noGrp="1"/>
          </p:cNvSpPr>
          <p:nvPr>
            <p:ph type="title"/>
          </p:nvPr>
        </p:nvSpPr>
        <p:spPr>
          <a:xfrm>
            <a:off x="715150" y="439667"/>
            <a:ext cx="3856850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VII. Tóm tắt bệnh án</a:t>
            </a:r>
            <a:endParaRPr sz="3000">
              <a:latin typeface="+mj-lt"/>
            </a:endParaRPr>
          </a:p>
        </p:txBody>
      </p:sp>
      <p:sp>
        <p:nvSpPr>
          <p:cNvPr id="1048659" name="Subtitle 4"/>
          <p:cNvSpPr>
            <a:spLocks noGrp="1"/>
          </p:cNvSpPr>
          <p:nvPr>
            <p:ph type="subTitle" idx="1"/>
          </p:nvPr>
        </p:nvSpPr>
        <p:spPr>
          <a:xfrm>
            <a:off x="715150" y="1297173"/>
            <a:ext cx="8038214" cy="3272169"/>
          </a:xfrm>
        </p:spPr>
        <p:txBody>
          <a:bodyPr/>
          <a:p>
            <a:pPr indent="0" marL="0">
              <a:buNone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Bệnh nhân nam, 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45 tuổi, nhập viện vì chảy dịch cạnh hậu môn, qua hỏi bệnh và thăm khám ghi nhận:</a:t>
            </a:r>
          </a:p>
          <a:p>
            <a:pPr indent="-342900" marL="342900"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TCCN:</a:t>
            </a:r>
          </a:p>
          <a:p>
            <a:pPr indent="0" marL="0"/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Chảy dịch cạnh hậu môn.</a:t>
            </a:r>
          </a:p>
          <a:p>
            <a:pPr indent="0" marL="0"/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Đau + ít máu khô.</a:t>
            </a:r>
          </a:p>
          <a:p>
            <a:pPr indent="-342900" marL="342900"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TCTT:</a:t>
            </a:r>
          </a:p>
          <a:p>
            <a:pPr indent="0" marL="0">
              <a:buNone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2400" lang="vi-VN">
                <a:latin typeface="Calibri" panose="020F0502020204030204" pitchFamily="34" charset="0"/>
                <a:cs typeface="Calibri" panose="020F0502020204030204" pitchFamily="34" charset="0"/>
              </a:rPr>
              <a:t>Lỗ rò ngoài 5 giờ, cách hậu môn 4 cm,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400" lang="vi-VN">
                <a:latin typeface="Calibri" panose="020F0502020204030204" pitchFamily="34" charset="0"/>
                <a:cs typeface="Calibri" panose="020F0502020204030204" pitchFamily="34" charset="0"/>
              </a:rPr>
              <a:t>Lỗ rò trong, 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2400" lang="vi-VN">
                <a:latin typeface="Calibri" panose="020F0502020204030204" pitchFamily="34" charset="0"/>
                <a:cs typeface="Calibri" panose="020F0502020204030204" pitchFamily="34" charset="0"/>
              </a:rPr>
              <a:t>hướng 6 giờ, cách rìa hậu môn ~3,5cm.</a:t>
            </a:r>
          </a:p>
          <a:p>
            <a:pPr indent="-342900" marL="342900"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Tiền căn: chưa ghi nhận bất thường</a:t>
            </a:r>
            <a:endParaRPr dirty="0" sz="2400"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8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Google Shape;527;p41"/>
          <p:cNvSpPr txBox="1">
            <a:spLocks noGrp="1"/>
          </p:cNvSpPr>
          <p:nvPr>
            <p:ph type="title"/>
          </p:nvPr>
        </p:nvSpPr>
        <p:spPr>
          <a:xfrm>
            <a:off x="1115384" y="966994"/>
            <a:ext cx="3026310" cy="581136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VIII. Đặt vấn đề</a:t>
            </a:r>
            <a:endParaRPr sz="3000">
              <a:latin typeface="+mj-lt"/>
            </a:endParaRPr>
          </a:p>
        </p:txBody>
      </p:sp>
      <p:sp>
        <p:nvSpPr>
          <p:cNvPr id="1048666" name="Google Shape;528;p41"/>
          <p:cNvSpPr txBox="1">
            <a:spLocks noGrp="1"/>
          </p:cNvSpPr>
          <p:nvPr>
            <p:ph type="subTitle" idx="1"/>
          </p:nvPr>
        </p:nvSpPr>
        <p:spPr>
          <a:xfrm>
            <a:off x="1115383" y="1614376"/>
            <a:ext cx="4962000" cy="581137"/>
          </a:xfrm>
          <a:prstGeom prst="rect"/>
        </p:spPr>
        <p:txBody>
          <a:bodyPr anchor="b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2800" lang="en-US">
                <a:latin typeface="Calibri" panose="020F0502020204030204" pitchFamily="34" charset="0"/>
                <a:cs typeface="Calibri" panose="020F0502020204030204" pitchFamily="34" charset="0"/>
              </a:rPr>
              <a:t>Chảy dịch cạnh hậu môn.</a:t>
            </a:r>
            <a:endParaRPr sz="28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67" name="Google Shape;527;p41"/>
          <p:cNvSpPr txBox="1"/>
          <p:nvPr/>
        </p:nvSpPr>
        <p:spPr>
          <a:xfrm>
            <a:off x="1115383" y="2657420"/>
            <a:ext cx="3685217" cy="581136"/>
          </a:xfrm>
          <a:prstGeom prst="rect"/>
          <a:solidFill>
            <a:schemeClr val="l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 lvl="0" marR="9144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cap="none" sz="2200" i="0" strike="noStrike" u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algn="ctr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b="0" cap="none" sz="3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algn="ctr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b="0" cap="none" sz="3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algn="ctr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b="0" cap="none" sz="3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algn="ctr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b="0" cap="none" sz="3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algn="ctr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b="0" cap="none" sz="3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algn="ctr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b="0" cap="none" sz="3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algn="ctr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b="0" cap="none" sz="3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algn="ctr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b="0" cap="none" sz="3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sz="3000" lang="vi-VN">
                <a:latin typeface="+mj-lt"/>
              </a:rPr>
              <a:t>IX. Chẩn đoán sơ bộ</a:t>
            </a:r>
          </a:p>
        </p:txBody>
      </p:sp>
      <p:sp>
        <p:nvSpPr>
          <p:cNvPr id="1048668" name="Google Shape;528;p41"/>
          <p:cNvSpPr txBox="1"/>
          <p:nvPr/>
        </p:nvSpPr>
        <p:spPr>
          <a:xfrm>
            <a:off x="1022085" y="3238556"/>
            <a:ext cx="7099830" cy="1152229"/>
          </a:xfrm>
          <a:prstGeom prst="rect"/>
          <a:noFill/>
          <a:ln>
            <a:noFill/>
          </a:ln>
        </p:spPr>
        <p:txBody>
          <a:bodyPr anchor="b" anchorCtr="0" bIns="91425" lIns="91425" rIns="91425" spcFirstLastPara="1" tIns="91425" wrap="square">
            <a:noAutofit/>
          </a:bodyPr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 indent="-3175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Raleway"/>
              <a:buNone/>
              <a:defRPr b="0" cap="none" sz="2200" i="0" strike="noStrike" u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algn="ctr" indent="-317500" lvl="1" marL="914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Raleway"/>
              <a:buNone/>
              <a:defRPr b="0" cap="none" sz="2500" i="0" strike="noStrike" u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algn="ctr" indent="-31750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Raleway"/>
              <a:buNone/>
              <a:defRPr b="0" cap="none" sz="2500" i="0" strike="noStrike" u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algn="ctr" indent="-317500" lvl="3" marL="1828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Raleway"/>
              <a:buNone/>
              <a:defRPr b="0" cap="none" sz="2500" i="0" strike="noStrike" u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algn="ctr" indent="-317500" lvl="4" marL="22860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Raleway"/>
              <a:buNone/>
              <a:defRPr b="0" cap="none" sz="2500" i="0" strike="noStrike" u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algn="ctr" indent="-317500" lvl="5" marL="2743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Raleway"/>
              <a:buNone/>
              <a:defRPr b="0" cap="none" sz="2500" i="0" strike="noStrike" u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algn="ctr" indent="-317500" lvl="6" marL="3200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Raleway"/>
              <a:buNone/>
              <a:defRPr b="0" cap="none" sz="2500" i="0" strike="noStrike" u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algn="ctr" indent="-317500" lvl="7" marL="3657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Raleway"/>
              <a:buNone/>
              <a:defRPr b="0" cap="none" sz="2500" i="0" strike="noStrike" u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algn="ctr" indent="-317500" lvl="8" marL="4114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Raleway"/>
              <a:buNone/>
              <a:defRPr b="0" cap="none" sz="2500" i="0" strike="noStrike" u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l" indent="0" marL="0"/>
            <a:r>
              <a:rPr sz="2800" lang="en-US">
                <a:latin typeface="Calibri" panose="020F0502020204030204" pitchFamily="34" charset="0"/>
                <a:cs typeface="Calibri" panose="020F0502020204030204" pitchFamily="34" charset="0"/>
              </a:rPr>
              <a:t>Rò hậu môn phức tạp, lần đầu</a:t>
            </a:r>
          </a:p>
          <a:p>
            <a:pPr algn="l" indent="0" marL="0"/>
            <a:r>
              <a:rPr sz="2800" lang="en-US">
                <a:latin typeface="Calibri" panose="020F0502020204030204" pitchFamily="34" charset="0"/>
                <a:cs typeface="Calibri" panose="020F0502020204030204" pitchFamily="34" charset="0"/>
              </a:rPr>
              <a:t>nghĩ do nhiễm trùng khe tuyến hậu môn.</a:t>
            </a:r>
            <a:endParaRPr dirty="0" sz="28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Google Shape;527;p41"/>
          <p:cNvSpPr txBox="1">
            <a:spLocks noGrp="1"/>
          </p:cNvSpPr>
          <p:nvPr>
            <p:ph type="title"/>
          </p:nvPr>
        </p:nvSpPr>
        <p:spPr>
          <a:xfrm>
            <a:off x="1022085" y="1560654"/>
            <a:ext cx="4204552" cy="581136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IX. Chẩn đoán sơ bộ</a:t>
            </a:r>
            <a:endParaRPr sz="3000">
              <a:latin typeface="+mj-lt"/>
            </a:endParaRPr>
          </a:p>
        </p:txBody>
      </p:sp>
      <p:sp>
        <p:nvSpPr>
          <p:cNvPr id="1048672" name="Google Shape;528;p41"/>
          <p:cNvSpPr txBox="1">
            <a:spLocks noGrp="1"/>
          </p:cNvSpPr>
          <p:nvPr>
            <p:ph type="subTitle" idx="1"/>
          </p:nvPr>
        </p:nvSpPr>
        <p:spPr>
          <a:xfrm>
            <a:off x="1022085" y="2141790"/>
            <a:ext cx="7099830" cy="1292400"/>
          </a:xfrm>
          <a:prstGeom prst="rect"/>
        </p:spPr>
        <p:txBody>
          <a:bodyPr anchor="b" anchorCtr="0" bIns="91425" lIns="91425" rIns="91425" spcFirstLastPara="1" tIns="91425" wrap="square">
            <a:noAutofit/>
          </a:bodyPr>
          <a:p>
            <a:pPr algn="l" indent="0" marL="0">
              <a:buNone/>
            </a:pPr>
            <a:r>
              <a:rPr sz="2800" lang="en-US">
                <a:latin typeface="Calibri" panose="020F0502020204030204" pitchFamily="34" charset="0"/>
                <a:cs typeface="Calibri" panose="020F0502020204030204" pitchFamily="34" charset="0"/>
              </a:rPr>
              <a:t>Rò hậu môn phức tạp, lần đầu</a:t>
            </a:r>
          </a:p>
          <a:p>
            <a:pPr algn="l" indent="0" marL="0">
              <a:buNone/>
            </a:pPr>
            <a:r>
              <a:rPr sz="2800" lang="en-US">
                <a:latin typeface="Calibri" panose="020F0502020204030204" pitchFamily="34" charset="0"/>
                <a:cs typeface="Calibri" panose="020F0502020204030204" pitchFamily="34" charset="0"/>
              </a:rPr>
              <a:t>nghĩ do nhiễm trùng khe tuyến hậu môn.</a:t>
            </a:r>
            <a:endParaRPr dirty="0" sz="28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94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Google Shape;262;p37"/>
          <p:cNvSpPr txBox="1">
            <a:spLocks noGrp="1"/>
          </p:cNvSpPr>
          <p:nvPr>
            <p:ph type="title"/>
          </p:nvPr>
        </p:nvSpPr>
        <p:spPr>
          <a:xfrm>
            <a:off x="715150" y="439667"/>
            <a:ext cx="2442720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X. Biện luận</a:t>
            </a:r>
            <a:endParaRPr sz="3000">
              <a:latin typeface="+mj-lt"/>
            </a:endParaRPr>
          </a:p>
        </p:txBody>
      </p:sp>
      <p:sp>
        <p:nvSpPr>
          <p:cNvPr id="1048676" name="Subtitle 4"/>
          <p:cNvSpPr>
            <a:spLocks noGrp="1"/>
          </p:cNvSpPr>
          <p:nvPr>
            <p:ph type="subTitle" idx="1"/>
          </p:nvPr>
        </p:nvSpPr>
        <p:spPr>
          <a:xfrm>
            <a:off x="715150" y="1297173"/>
            <a:ext cx="7695203" cy="3272169"/>
          </a:xfrm>
        </p:spPr>
        <p:txBody>
          <a:bodyPr/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Rò hậu môn: bệnh nhân có chảy dịch cạnh hậu môn, khám thấy lỗ rò ngoài và lỗ rò trong nên nghĩ nhiều.</a:t>
            </a: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Lỗ rò cách rìa hậu môn &gt;3cm, nghĩ đường rò phức tạp. Đề nghị MRI vùng chậu- đường rò hậu môn không chất tương phản để đánh giá thêm</a:t>
            </a: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Nguyên nhân: nghĩ do nhiễm trùng khe tuyến hậu môn (dịch tễ).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97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Google Shape;262;p37"/>
          <p:cNvSpPr txBox="1">
            <a:spLocks noGrp="1"/>
          </p:cNvSpPr>
          <p:nvPr>
            <p:ph type="title"/>
          </p:nvPr>
        </p:nvSpPr>
        <p:spPr>
          <a:xfrm>
            <a:off x="715149" y="439667"/>
            <a:ext cx="4781883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XI. Đề nghị cận lâm sàng</a:t>
            </a:r>
            <a:endParaRPr sz="3000">
              <a:latin typeface="+mj-lt"/>
            </a:endParaRPr>
          </a:p>
        </p:txBody>
      </p:sp>
      <p:sp>
        <p:nvSpPr>
          <p:cNvPr id="1048680" name="Subtitle 4"/>
          <p:cNvSpPr>
            <a:spLocks noGrp="1"/>
          </p:cNvSpPr>
          <p:nvPr>
            <p:ph type="subTitle" idx="1"/>
          </p:nvPr>
        </p:nvSpPr>
        <p:spPr>
          <a:xfrm>
            <a:off x="520503" y="1398323"/>
            <a:ext cx="3970634" cy="1173450"/>
          </a:xfrm>
          <a:noFill/>
        </p:spPr>
        <p:txBody>
          <a:bodyPr wrap="square">
            <a:spAutoFit/>
          </a:bodyPr>
          <a:p>
            <a:pPr algn="just" indent="0" marL="0">
              <a:buClr>
                <a:srgbClr val="000000"/>
              </a:buClr>
              <a:buFont typeface="Arial"/>
            </a:pPr>
            <a:r>
              <a:rPr b="1" sz="2200" lang="en-VN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Cận lâm sàng chẩn đoán:</a:t>
            </a:r>
            <a:endParaRPr b="1" sz="2200" lang="en-US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algn="just" indent="-342900" marL="342900">
              <a:lnSpc>
                <a:spcPct val="110000"/>
              </a:lnSpc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sz="2200" lang="en-VN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Siêu âm qua lòng hậu môn</a:t>
            </a:r>
            <a:r>
              <a:rPr sz="2200" lang="en-US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.</a:t>
            </a:r>
          </a:p>
          <a:p>
            <a:pPr algn="just" indent="-342900" marL="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sz="2200" lang="en-US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MRI đường rò hậu môn.</a:t>
            </a:r>
            <a:endParaRPr dirty="0" sz="2200" lang="en-VN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048681" name="TextBox 5"/>
          <p:cNvSpPr txBox="1"/>
          <p:nvPr/>
        </p:nvSpPr>
        <p:spPr>
          <a:xfrm>
            <a:off x="4464243" y="1411793"/>
            <a:ext cx="4890978" cy="2631440"/>
          </a:xfrm>
          <a:prstGeom prst="rect"/>
          <a:noFill/>
        </p:spPr>
        <p:txBody>
          <a:bodyPr wrap="square">
            <a:spAutoFit/>
          </a:bodyPr>
          <a:p>
            <a:pPr indent="0" marL="0">
              <a:buNone/>
            </a:pPr>
            <a:r>
              <a:rPr b="1" sz="2200" lang="en-VN">
                <a:latin typeface="Calibri" panose="020F0502020204030204" pitchFamily="34" charset="0"/>
                <a:cs typeface="Calibri" panose="020F0502020204030204" pitchFamily="34" charset="0"/>
              </a:rPr>
              <a:t>Cận lâm sàng hỗ trợ điều trị:</a:t>
            </a:r>
          </a:p>
          <a:p>
            <a:pPr indent="-342900" marL="4826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Công thức máu, CRP</a:t>
            </a:r>
          </a:p>
          <a:p>
            <a:pPr indent="-342900" marL="4826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Chức năng gan: AST, ALT</a:t>
            </a:r>
          </a:p>
          <a:p>
            <a:pPr indent="-342900" marL="4826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Chức năng thận: BUN, Creatinin</a:t>
            </a:r>
          </a:p>
          <a:p>
            <a:pPr indent="-342900" marL="4826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Đường huyết</a:t>
            </a:r>
          </a:p>
          <a:p>
            <a:pPr indent="-342900" marL="4826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TPTNT</a:t>
            </a:r>
          </a:p>
          <a:p>
            <a:pPr indent="-342900" marL="4826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Ion đồ</a:t>
            </a:r>
          </a:p>
          <a:p>
            <a:pPr indent="-342900" marL="4826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Đông máu: PT, aPTT, INR</a:t>
            </a:r>
            <a:endParaRPr sz="2200"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100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Google Shape;262;p37"/>
          <p:cNvSpPr txBox="1">
            <a:spLocks noGrp="1"/>
          </p:cNvSpPr>
          <p:nvPr>
            <p:ph type="title"/>
          </p:nvPr>
        </p:nvSpPr>
        <p:spPr>
          <a:xfrm>
            <a:off x="715149" y="439667"/>
            <a:ext cx="4781883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XI. Kết quả cận lâm sàng</a:t>
            </a:r>
            <a:endParaRPr sz="3000">
              <a:latin typeface="+mj-lt"/>
            </a:endParaRPr>
          </a:p>
        </p:txBody>
      </p:sp>
      <p:sp>
        <p:nvSpPr>
          <p:cNvPr id="1048685" name="Subtitle 4"/>
          <p:cNvSpPr>
            <a:spLocks noGrp="1"/>
          </p:cNvSpPr>
          <p:nvPr>
            <p:ph type="subTitle" idx="1"/>
          </p:nvPr>
        </p:nvSpPr>
        <p:spPr>
          <a:xfrm>
            <a:off x="715149" y="1463785"/>
            <a:ext cx="5174663" cy="1107965"/>
          </a:xfrm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indent="0" marL="0">
              <a:buClr>
                <a:schemeClr val="dk1"/>
              </a:buClr>
              <a:buSzPts val="3000"/>
              <a:buFont typeface="Poppins"/>
            </a:pPr>
            <a:r>
              <a:rPr b="1" sz="3000" lang="en-US">
                <a:solidFill>
                  <a:schemeClr val="dk1"/>
                </a:solidFill>
                <a:latin typeface="+mj-lt"/>
                <a:cs typeface="Poppins"/>
                <a:sym typeface="Arial"/>
              </a:rPr>
              <a:t>Siêu âm qua lòng hậu môn</a:t>
            </a:r>
            <a:endParaRPr b="1" dirty="0" sz="3000" lang="en-VN">
              <a:solidFill>
                <a:schemeClr val="dk1"/>
              </a:solidFill>
              <a:latin typeface="+mj-lt"/>
              <a:cs typeface="Poppins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Content Placeholder 4" descr="A picture containing text  Description automatically generated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b="25743"/>
          <a:stretch>
            <a:fillRect/>
          </a:stretch>
        </p:blipFill>
        <p:spPr>
          <a:xfrm>
            <a:off x="0" y="0"/>
            <a:ext cx="9144000" cy="5143500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Flowchart: Process 2"/>
          <p:cNvSpPr/>
          <p:nvPr/>
        </p:nvSpPr>
        <p:spPr>
          <a:xfrm>
            <a:off x="-275665" y="0"/>
            <a:ext cx="9695330" cy="5365376"/>
          </a:xfrm>
          <a:prstGeom prst="flowChartProcess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pic>
        <p:nvPicPr>
          <p:cNvPr id="2097154" name="1.mp4" descr="1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xmlns:r="http://schemas.openxmlformats.org/officeDocument/2006/relationships" r:embed="rId3"/>
          <a:srcRect l="16488" t="218" r="29015" b="14817"/>
          <a:stretch>
            <a:fillRect/>
          </a:stretch>
        </p:blipFill>
        <p:spPr>
          <a:xfrm>
            <a:off x="1307726" y="329075"/>
            <a:ext cx="6528548" cy="4707225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20966" fill="hold" id="6"/>
                                        <p:tgtEl>
                                          <p:spTgt spid="2097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evtFilter="cancelBubble" fill="hold" id="7" nodeType="interactiveSeq" restart="whenNotActive">
                <p:stCondLst>
                  <p:cond evt="onClick" delay="0">
                    <p:tgtEl>
                      <p:spTgt spid="20971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8">
                      <p:stCondLst>
                        <p:cond delay="0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id="10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1"/>
                                        <p:tgtEl>
                                          <p:spTgt spid="2097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4"/>
                  </p:tgtEl>
                </p:cond>
              </p:nextCondLst>
            </p:seq>
            <p:video>
              <p:cMediaNode vol="80000">
                <p:cTn display="0" fill="hold" id="12">
                  <p:stCondLst>
                    <p:cond delay="indefinite"/>
                  </p:stCondLst>
                </p:cTn>
                <p:tgtEl>
                  <p:spTgt spid="209715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Flowchart: Process 2"/>
          <p:cNvSpPr/>
          <p:nvPr/>
        </p:nvSpPr>
        <p:spPr>
          <a:xfrm>
            <a:off x="-275666" y="13447"/>
            <a:ext cx="9695330" cy="5365376"/>
          </a:xfrm>
          <a:prstGeom prst="flowChartProcess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pic>
        <p:nvPicPr>
          <p:cNvPr id="2097153" name="2.mp4" descr="2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xmlns:r="http://schemas.openxmlformats.org/officeDocument/2006/relationships" r:embed="rId3"/>
          <a:srcRect t="24157" r="815" b="23566"/>
          <a:stretch>
            <a:fillRect/>
          </a:stretch>
        </p:blipFill>
        <p:spPr>
          <a:xfrm>
            <a:off x="3170397" y="193015"/>
            <a:ext cx="2803205" cy="4757469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10966" fill="hold" id="6"/>
                                        <p:tgtEl>
                                          <p:spTgt spid="2097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evtFilter="cancelBubble" fill="hold" id="7" nodeType="interactiveSeq" restart="whenNotActive">
                <p:stCondLst>
                  <p:cond evt="onClick" delay="0">
                    <p:tgtEl>
                      <p:spTgt spid="20971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8">
                      <p:stCondLst>
                        <p:cond delay="0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id="10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1"/>
                                        <p:tgtEl>
                                          <p:spTgt spid="2097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3"/>
                  </p:tgtEl>
                </p:cond>
              </p:nextCondLst>
            </p:seq>
            <p:video>
              <p:cMediaNode vol="80000">
                <p:cTn display="0" fill="hold" id="12">
                  <p:stCondLst>
                    <p:cond delay="indefinite"/>
                  </p:stCondLst>
                </p:cTn>
                <p:tgtEl>
                  <p:spTgt spid="209715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Flowchart: Process 2"/>
          <p:cNvSpPr/>
          <p:nvPr/>
        </p:nvSpPr>
        <p:spPr>
          <a:xfrm>
            <a:off x="-275665" y="0"/>
            <a:ext cx="9695330" cy="5365376"/>
          </a:xfrm>
          <a:prstGeom prst="flowChartProcess"/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pic>
        <p:nvPicPr>
          <p:cNvPr id="2097152" name="3.mp4" descr="3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xmlns:r="http://schemas.openxmlformats.org/officeDocument/2006/relationships" r:embed="rId3"/>
          <a:srcRect l="21989" r="23275"/>
          <a:stretch>
            <a:fillRect/>
          </a:stretch>
        </p:blipFill>
        <p:spPr>
          <a:xfrm>
            <a:off x="1775011" y="275856"/>
            <a:ext cx="5593977" cy="4726257"/>
          </a:xfrm>
          <a:prstGeom prst="rect"/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20566" fill="hold" id="6"/>
                                        <p:tgtEl>
                                          <p:spTgt spid="2097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evtFilter="cancelBubble" fill="hold" id="7" nodeType="interactiveSeq" restart="whenNotActive">
                <p:stCondLst>
                  <p:cond evt="onClick" delay="0">
                    <p:tgtEl>
                      <p:spTgt spid="20971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8">
                      <p:stCondLst>
                        <p:cond delay="0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id="10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1"/>
                                        <p:tgtEl>
                                          <p:spTgt spid="2097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2"/>
                  </p:tgtEl>
                </p:cond>
              </p:nextCondLst>
            </p:seq>
            <p:video>
              <p:cMediaNode vol="80000">
                <p:cTn display="0" fill="hold" id="12">
                  <p:stCondLst>
                    <p:cond delay="indefinite"/>
                  </p:stCondLst>
                </p:cTn>
                <p:tgtEl>
                  <p:spTgt spid="209715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59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Google Shape;262;p37"/>
          <p:cNvSpPr txBox="1">
            <a:spLocks noGrp="1"/>
          </p:cNvSpPr>
          <p:nvPr>
            <p:ph type="title"/>
          </p:nvPr>
        </p:nvSpPr>
        <p:spPr>
          <a:xfrm>
            <a:off x="715150" y="439667"/>
            <a:ext cx="2963715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I. Hành chính</a:t>
            </a:r>
            <a:endParaRPr sz="3000">
              <a:latin typeface="+mj-lt"/>
            </a:endParaRPr>
          </a:p>
        </p:txBody>
      </p:sp>
      <p:sp>
        <p:nvSpPr>
          <p:cNvPr id="1048619" name="Subtitle 4"/>
          <p:cNvSpPr>
            <a:spLocks noGrp="1"/>
          </p:cNvSpPr>
          <p:nvPr>
            <p:ph type="subTitle" idx="1"/>
          </p:nvPr>
        </p:nvSpPr>
        <p:spPr>
          <a:xfrm>
            <a:off x="715150" y="1261289"/>
            <a:ext cx="7599510" cy="2620922"/>
          </a:xfrm>
        </p:spPr>
        <p:txBody>
          <a:bodyPr/>
          <a:p>
            <a:pPr indent="0" marL="0"/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Họ và tên: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Nguyễn Văn T.</a:t>
            </a:r>
          </a:p>
          <a:p>
            <a:pPr indent="0" marL="0"/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Giới tính: 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Nam</a:t>
            </a:r>
          </a:p>
          <a:p>
            <a:pPr indent="0" marL="0"/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Năm sinh: 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1976 (45 tuổi)</a:t>
            </a:r>
          </a:p>
          <a:p>
            <a:pPr indent="0" marL="0"/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Địa chỉ: 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Châu Thành, Long An</a:t>
            </a:r>
          </a:p>
          <a:p>
            <a:pPr indent="0" marL="0"/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Nhập viện: 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10/11/2021</a:t>
            </a:r>
            <a:endParaRPr sz="2400" lang="en-US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0" marL="0"/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Khoa Hậu môn – trực tràng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ĐHYD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Google Shape;22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81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lt"/>
              </a:rPr>
              <a:t>Kết quả MRI</a:t>
            </a:r>
            <a:endParaRPr>
              <a:latin typeface="+mj-lt"/>
            </a:endParaRPr>
          </a:p>
        </p:txBody>
      </p:sp>
      <p:sp>
        <p:nvSpPr>
          <p:cNvPr id="1048592" name="Google Shape;223;p34"/>
          <p:cNvSpPr txBox="1">
            <a:spLocks noGrp="1"/>
          </p:cNvSpPr>
          <p:nvPr>
            <p:ph type="body" idx="1"/>
          </p:nvPr>
        </p:nvSpPr>
        <p:spPr>
          <a:xfrm>
            <a:off x="470647" y="1193245"/>
            <a:ext cx="8108577" cy="3674589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Ống hậu môn có chiều cao 3 cm, các lớp cơ thắt có hình thái, độ dày và tín hiệu bình thường theo tuổi.</a:t>
            </a: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Ghi nhận đường rò trong khoang hậu môn bên trái, có lỗ trong ở 5 -6 giờ </a:t>
            </a:r>
            <a:r>
              <a:rPr sz="2000" lang="en-VN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trên cơ n</a:t>
            </a:r>
            <a:r>
              <a:rPr sz="2000" lang="en-US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â</a:t>
            </a:r>
            <a:r>
              <a:rPr sz="2000" lang="en-VN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ng 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cách bờ hậu môn # 3.7 cm, hướng xuống ở 6 giờ, xuyên cơ thắt ngoài ở 5 giờ cách bờ hậu môn # 1.5 cm, đi trong mô mỡ dưới da và cho lỗ ngoài ở 5 giờ cách bờ hậu 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ôn </a:t>
            </a:r>
            <a:r>
              <a:rPr sz="2000" lang="en-VN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# 2.5 cm</a:t>
            </a: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Trực tràng thành đều. Khoang quanh trực tràng trống</a:t>
            </a: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Các cơ quan khác: bàng quang, tuyến tiền liệt, túi tinh, bìu và tinh hoàn hai bên chưa thấy bất thường. </a:t>
            </a: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Các xung khảo sát vùng chậu/ đường rò:</a:t>
            </a:r>
            <a:endParaRPr sz="2000" lang="en-US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0" marL="0">
              <a:buNone/>
            </a:pP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Đường rò hậu môn xuyên cơ thắt lỗ trong nằm trên cơ năng.</a:t>
            </a:r>
            <a:endParaRPr dirty="0" sz="20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Google Shape;22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81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lt"/>
              </a:rPr>
              <a:t>Nội soi trực tràng ống mềm</a:t>
            </a:r>
            <a:endParaRPr>
              <a:latin typeface="+mj-lt"/>
            </a:endParaRPr>
          </a:p>
        </p:txBody>
      </p:sp>
      <p:sp>
        <p:nvSpPr>
          <p:cNvPr id="1048597" name="Google Shape;223;p34"/>
          <p:cNvSpPr txBox="1">
            <a:spLocks noGrp="1"/>
          </p:cNvSpPr>
          <p:nvPr>
            <p:ph type="body" idx="1"/>
          </p:nvPr>
        </p:nvSpPr>
        <p:spPr>
          <a:xfrm>
            <a:off x="470647" y="1193246"/>
            <a:ext cx="4558553" cy="2881214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Máy soi</a:t>
            </a:r>
            <a:r>
              <a:rPr sz="2200" lang="en-US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sz="22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Thủ thuật</a:t>
            </a:r>
            <a:r>
              <a:rPr sz="2200" lang="en-US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sz="22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Sinh thiết: Không</a:t>
            </a:r>
          </a:p>
          <a:p>
            <a:pPr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Cơ vòng hậu môn:</a:t>
            </a:r>
          </a:p>
          <a:p>
            <a:pPr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Vị trí soi:</a:t>
            </a:r>
          </a:p>
          <a:p>
            <a:pPr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Tình trạng ruột:</a:t>
            </a:r>
          </a:p>
          <a:p>
            <a:pPr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Trực tràng: bình thường</a:t>
            </a:r>
          </a:p>
          <a:p>
            <a:pPr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Đại tràng chậu hông: bình thường</a:t>
            </a:r>
          </a:p>
        </p:txBody>
      </p:sp>
      <p:sp>
        <p:nvSpPr>
          <p:cNvPr id="1048598" name="Google Shape;223;p34"/>
          <p:cNvSpPr txBox="1"/>
          <p:nvPr/>
        </p:nvSpPr>
        <p:spPr>
          <a:xfrm>
            <a:off x="4652683" y="1206693"/>
            <a:ext cx="4020670" cy="2881214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indent="-3048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b="0" cap="none" sz="12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algn="l" indent="-304800" lvl="1" marL="9144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algn="l" indent="-304800" lvl="2" marL="13716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algn="l" indent="-304800" lvl="3" marL="18288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algn="l" indent="-304800" lvl="4" marL="22860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algn="l" indent="-304800" lvl="5" marL="27432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algn="l" indent="-304800" lvl="6" marL="32004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algn="l" indent="-304800" lvl="7" marL="36576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algn="l" indent="-304800" lvl="8" marL="41148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just"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Hậu môn: lỗ rò ngoài, vị trí 3 giờ (ngửa), cách bờ hậu môn 2 cm. Trĩ nội</a:t>
            </a:r>
          </a:p>
          <a:p>
            <a:pPr algn="just"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Kết luận: Rò hậu môn. Trĩ nội</a:t>
            </a:r>
          </a:p>
          <a:p>
            <a:pPr algn="just" indent="-342900" marL="495300">
              <a:buFont typeface="Arial" panose="020B0604020202020204" pitchFamily="34" charset="0"/>
              <a:buChar char="•"/>
            </a:pPr>
            <a:r>
              <a:rPr sz="2200" lang="en-VN">
                <a:latin typeface="Calibri" panose="020F0502020204030204" pitchFamily="34" charset="0"/>
                <a:cs typeface="Calibri" panose="020F0502020204030204" pitchFamily="34" charset="0"/>
              </a:rPr>
              <a:t>Ghi chú</a:t>
            </a:r>
            <a:endParaRPr dirty="0" sz="22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Google Shape;22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81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n-lt"/>
              </a:rPr>
              <a:t>Công thức máu		Đông máu</a:t>
            </a:r>
            <a:endParaRPr>
              <a:latin typeface="+mn-lt"/>
            </a:endParaRPr>
          </a:p>
        </p:txBody>
      </p:sp>
      <p:sp>
        <p:nvSpPr>
          <p:cNvPr id="1048603" name="Google Shape;223;p34"/>
          <p:cNvSpPr txBox="1">
            <a:spLocks noGrp="1"/>
          </p:cNvSpPr>
          <p:nvPr>
            <p:ph type="body" idx="1"/>
          </p:nvPr>
        </p:nvSpPr>
        <p:spPr>
          <a:xfrm>
            <a:off x="1129553" y="1023125"/>
            <a:ext cx="4558553" cy="3745007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WBC: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6.56 G/L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NEU: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68% - 4. 51 G/L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LYM: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19.5% - 1.28 G/L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MONO: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9.22% - 0.6 G/L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EOS: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2.14% - 0.14 G/L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RBC: 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5.34 T/L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HGB: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128 G/L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HCT: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0.368 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MCV: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68.9 fL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MCH: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24.0 pG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MCHC: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348 g/L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RDW: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13.9 %</a:t>
            </a:r>
          </a:p>
          <a:p>
            <a:pPr algn="just"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PLT: </a:t>
            </a:r>
            <a:r>
              <a:rPr sz="1800" lang="en-US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246 G/L</a:t>
            </a:r>
          </a:p>
          <a:p>
            <a:pPr algn="just" indent="0" marL="0">
              <a:buNone/>
            </a:pPr>
            <a:endParaRPr sz="18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0" marL="0">
              <a:buNone/>
            </a:pPr>
            <a:endParaRPr sz="18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0" marL="0">
              <a:buNone/>
            </a:pPr>
            <a:endParaRPr dirty="0" sz="18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604" name="Google Shape;223;p34"/>
          <p:cNvSpPr txBox="1"/>
          <p:nvPr/>
        </p:nvSpPr>
        <p:spPr>
          <a:xfrm>
            <a:off x="5592813" y="1023125"/>
            <a:ext cx="4020670" cy="2881214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indent="-3048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b="0" cap="none" sz="12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algn="l" indent="-304800" lvl="1" marL="9144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algn="l" indent="-304800" lvl="2" marL="13716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algn="l" indent="-304800" lvl="3" marL="18288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algn="l" indent="-304800" lvl="4" marL="22860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algn="l" indent="-304800" lvl="5" marL="27432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algn="l" indent="-304800" lvl="6" marL="32004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algn="l" indent="-304800" lvl="7" marL="36576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algn="l" indent="-304800" lvl="8" marL="411480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cap="none" sz="1400" i="0" strike="noStrike" u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PT : 12.6s</a:t>
            </a:r>
          </a:p>
          <a:p>
            <a:pPr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INR: 0.95</a:t>
            </a:r>
          </a:p>
          <a:p>
            <a:pPr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aPTT: 30s</a:t>
            </a:r>
          </a:p>
          <a:p>
            <a:pPr indent="0" marL="0">
              <a:buNone/>
            </a:pPr>
            <a:r>
              <a:rPr sz="1800" lang="en-VN">
                <a:latin typeface="Calibri" panose="020F0502020204030204" pitchFamily="34" charset="0"/>
                <a:cs typeface="Calibri" panose="020F0502020204030204" pitchFamily="34" charset="0"/>
              </a:rPr>
              <a:t>Nhóm máu O, Rh+</a:t>
            </a:r>
          </a:p>
          <a:p>
            <a:pPr indent="0" marL="0">
              <a:buNone/>
            </a:pPr>
            <a:endParaRPr sz="18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0" marL="152400">
              <a:buNone/>
            </a:pPr>
            <a:endParaRPr dirty="0" sz="18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103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8" name="Google Shape;262;p37"/>
          <p:cNvSpPr txBox="1">
            <a:spLocks noGrp="1"/>
          </p:cNvSpPr>
          <p:nvPr>
            <p:ph type="title"/>
          </p:nvPr>
        </p:nvSpPr>
        <p:spPr>
          <a:xfrm>
            <a:off x="715149" y="439667"/>
            <a:ext cx="4781883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XIII. Chẩn đoán xác định</a:t>
            </a:r>
            <a:endParaRPr sz="3000">
              <a:latin typeface="+mj-lt"/>
            </a:endParaRPr>
          </a:p>
        </p:txBody>
      </p:sp>
      <p:sp>
        <p:nvSpPr>
          <p:cNvPr id="1048689" name="Subtitle 4"/>
          <p:cNvSpPr>
            <a:spLocks noGrp="1"/>
          </p:cNvSpPr>
          <p:nvPr>
            <p:ph type="subTitle" idx="1"/>
          </p:nvPr>
        </p:nvSpPr>
        <p:spPr>
          <a:xfrm>
            <a:off x="715149" y="1851674"/>
            <a:ext cx="5268792" cy="1440151"/>
          </a:xfrm>
          <a:noFill/>
        </p:spPr>
        <p:txBody>
          <a:bodyPr wrap="square">
            <a:spAutoFit/>
          </a:bodyPr>
          <a:p>
            <a:pPr indent="0" marL="0">
              <a:buNone/>
            </a:pPr>
            <a:r>
              <a:rPr sz="2800" lang="en-VN">
                <a:latin typeface="Calibri" panose="020F0502020204030204" pitchFamily="34" charset="0"/>
                <a:cs typeface="Calibri" panose="020F0502020204030204" pitchFamily="34" charset="0"/>
              </a:rPr>
              <a:t>Rò hậu môn xuyên cơ thắt</a:t>
            </a:r>
            <a:endParaRPr sz="2800" lang="en-US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0" marL="0">
              <a:buNone/>
            </a:pPr>
            <a:r>
              <a:rPr sz="2800" lang="en-US">
                <a:latin typeface="Calibri" panose="020F0502020204030204" pitchFamily="34" charset="0"/>
                <a:cs typeface="Calibri" panose="020F0502020204030204" pitchFamily="34" charset="0"/>
              </a:rPr>
              <a:t>phức tạp, lần đầu do nhiễm khuẩn khe tuyến hậu môn.</a:t>
            </a:r>
          </a:p>
        </p:txBody>
      </p:sp>
      <p:pic>
        <p:nvPicPr>
          <p:cNvPr id="2097156" name="Picture 3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3071" t="13614" r="32723" b="6017"/>
          <a:stretch>
            <a:fillRect/>
          </a:stretch>
        </p:blipFill>
        <p:spPr>
          <a:xfrm>
            <a:off x="6550239" y="1020726"/>
            <a:ext cx="2107213" cy="3565326"/>
          </a:xfrm>
          <a:prstGeom prst="rect"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106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Google Shape;262;p37"/>
          <p:cNvSpPr txBox="1">
            <a:spLocks noGrp="1"/>
          </p:cNvSpPr>
          <p:nvPr>
            <p:ph type="title"/>
          </p:nvPr>
        </p:nvSpPr>
        <p:spPr>
          <a:xfrm>
            <a:off x="715150" y="439667"/>
            <a:ext cx="2471804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XIV. Điều trị</a:t>
            </a:r>
            <a:endParaRPr sz="3000">
              <a:latin typeface="+mj-lt"/>
            </a:endParaRPr>
          </a:p>
        </p:txBody>
      </p:sp>
      <p:sp>
        <p:nvSpPr>
          <p:cNvPr id="1048693" name="Subtitle 4"/>
          <p:cNvSpPr>
            <a:spLocks noGrp="1"/>
          </p:cNvSpPr>
          <p:nvPr>
            <p:ph type="subTitle" idx="1"/>
          </p:nvPr>
        </p:nvSpPr>
        <p:spPr>
          <a:xfrm>
            <a:off x="715150" y="1463769"/>
            <a:ext cx="6963123" cy="2215961"/>
          </a:xfrm>
          <a:noFill/>
        </p:spPr>
        <p:txBody>
          <a:bodyPr wrap="square">
            <a:spAutoFit/>
          </a:bodyPr>
          <a:p>
            <a:pPr indent="0" marL="0">
              <a:lnSpc>
                <a:spcPct val="110000"/>
              </a:lnSpc>
              <a:buNone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Nguyên tắc điều trị:</a:t>
            </a: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Bảo vệ cơ thắt và chức năng đại tiện có tự chủ</a:t>
            </a: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Cắt bỏ được đường rò</a:t>
            </a: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Loại bỏ nhiễm khuẩn</a:t>
            </a: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Giảm thiểu tối đa tái phát</a:t>
            </a:r>
            <a:endParaRPr dirty="0"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109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6" name="Google Shape;262;p37"/>
          <p:cNvSpPr txBox="1">
            <a:spLocks noGrp="1"/>
          </p:cNvSpPr>
          <p:nvPr>
            <p:ph type="title"/>
          </p:nvPr>
        </p:nvSpPr>
        <p:spPr>
          <a:xfrm>
            <a:off x="715150" y="439667"/>
            <a:ext cx="2471804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XIV. Điều trị</a:t>
            </a:r>
            <a:endParaRPr sz="3000">
              <a:latin typeface="+mj-lt"/>
            </a:endParaRPr>
          </a:p>
        </p:txBody>
      </p:sp>
      <p:sp>
        <p:nvSpPr>
          <p:cNvPr id="1048697" name="Subtitle 4"/>
          <p:cNvSpPr>
            <a:spLocks noGrp="1"/>
          </p:cNvSpPr>
          <p:nvPr>
            <p:ph type="subTitle" idx="1"/>
          </p:nvPr>
        </p:nvSpPr>
        <p:spPr>
          <a:xfrm>
            <a:off x="860612" y="1870034"/>
            <a:ext cx="6817661" cy="1403431"/>
          </a:xfrm>
          <a:noFill/>
          <a:ln>
            <a:noFill/>
          </a:ln>
        </p:spPr>
        <p:txBody>
          <a:bodyPr anchor="ctr" anchorCtr="0" bIns="91425" lIns="91425" rIns="91425" spcFirstLastPara="1" tIns="91425" wrap="square">
            <a:spAutoFit/>
          </a:bodyPr>
          <a:p>
            <a:pPr indent="-342900" marL="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Đặt dây thun dẫn lưu</a:t>
            </a:r>
          </a:p>
          <a:p>
            <a:pPr indent="-342900" marL="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Bơm keo sinh học</a:t>
            </a:r>
          </a:p>
          <a:p>
            <a:pPr indent="-342900" marL="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Kháng sinh điều trị: Ceftriaxone + Metronidazole</a:t>
            </a:r>
            <a:endParaRPr dirty="0" sz="2400"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113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2" name="Google Shape;1110;p57"/>
          <p:cNvSpPr txBox="1"/>
          <p:nvPr/>
        </p:nvSpPr>
        <p:spPr>
          <a:xfrm>
            <a:off x="1170316" y="1592250"/>
            <a:ext cx="6803368" cy="19590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oppins"/>
              <a:buNone/>
              <a:defRPr b="1" cap="none" sz="6800" i="0" strike="noStrike" u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algn="ctr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b="0" cap="none" sz="6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algn="ctr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b="0" cap="none" sz="6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algn="ctr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b="0" cap="none" sz="6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algn="ctr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b="0" cap="none" sz="6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algn="ctr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b="0" cap="none" sz="6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algn="ctr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b="0" cap="none" sz="6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algn="ctr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b="0" cap="none" sz="6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algn="ctr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b="0" cap="none" sz="6000" i="0" strike="noStrike" u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sz="4000" lang="vi-VN">
                <a:latin typeface="+mn-lt"/>
              </a:rPr>
              <a:t>Cám ơn thầy cô và các bạn</a:t>
            </a:r>
            <a:endParaRPr sz="4000" lang="en-US">
              <a:latin typeface="+mn-lt"/>
            </a:endParaRPr>
          </a:p>
          <a:p>
            <a:pPr algn="ctr"/>
            <a:r>
              <a:rPr sz="4000" lang="vi-VN">
                <a:latin typeface="+mn-lt"/>
              </a:rPr>
              <a:t>đã lắng nghe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62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Google Shape;262;p37"/>
          <p:cNvSpPr txBox="1">
            <a:spLocks noGrp="1"/>
          </p:cNvSpPr>
          <p:nvPr>
            <p:ph type="title"/>
          </p:nvPr>
        </p:nvSpPr>
        <p:spPr>
          <a:xfrm>
            <a:off x="2781798" y="1502922"/>
            <a:ext cx="3580403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II. Lý do nhập viện</a:t>
            </a:r>
            <a:endParaRPr sz="3000">
              <a:latin typeface="+mj-lt"/>
            </a:endParaRPr>
          </a:p>
        </p:txBody>
      </p:sp>
      <p:sp>
        <p:nvSpPr>
          <p:cNvPr id="1048623" name="Subtitle 4"/>
          <p:cNvSpPr>
            <a:spLocks noGrp="1"/>
          </p:cNvSpPr>
          <p:nvPr>
            <p:ph type="subTitle" idx="1"/>
          </p:nvPr>
        </p:nvSpPr>
        <p:spPr>
          <a:xfrm>
            <a:off x="772245" y="1502922"/>
            <a:ext cx="7599510" cy="2620922"/>
          </a:xfrm>
        </p:spPr>
        <p:txBody>
          <a:bodyPr/>
          <a:p>
            <a:pPr algn="ctr"/>
            <a:r>
              <a:rPr sz="3600" lang="en-US">
                <a:latin typeface="Calibri" panose="020F0502020204030204" pitchFamily="34" charset="0"/>
                <a:cs typeface="Calibri" panose="020F0502020204030204" pitchFamily="34" charset="0"/>
              </a:rPr>
              <a:t>Chảy dịch cạnh hậu môn.</a:t>
            </a:r>
            <a:endParaRPr dirty="0" sz="36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65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Google Shape;262;p37"/>
          <p:cNvSpPr txBox="1">
            <a:spLocks noGrp="1"/>
          </p:cNvSpPr>
          <p:nvPr>
            <p:ph type="title"/>
          </p:nvPr>
        </p:nvSpPr>
        <p:spPr>
          <a:xfrm>
            <a:off x="715150" y="439667"/>
            <a:ext cx="2378923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III. Bệnh sử</a:t>
            </a:r>
            <a:endParaRPr sz="3000">
              <a:latin typeface="+mj-lt"/>
            </a:endParaRPr>
          </a:p>
        </p:txBody>
      </p:sp>
      <p:sp>
        <p:nvSpPr>
          <p:cNvPr id="1048627" name="Subtitle 4"/>
          <p:cNvSpPr>
            <a:spLocks noGrp="1"/>
          </p:cNvSpPr>
          <p:nvPr>
            <p:ph type="subTitle" idx="1"/>
          </p:nvPr>
        </p:nvSpPr>
        <p:spPr>
          <a:xfrm>
            <a:off x="552893" y="1246924"/>
            <a:ext cx="8038214" cy="3456909"/>
          </a:xfrm>
        </p:spPr>
        <p:txBody>
          <a:bodyPr/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Cách nhập viện 5 tháng, bệnh nhân thỉnh thoảng thấy chảy dịch mà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u vàng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, lượng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 ít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không rõ khởi phát, 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vị trí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 sau lỗ hậu môn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, mùi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 hôi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dính ít lên quần lót. Ngoài ra, bệnh nhân t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hỉnh thoảng có ít máu khô và đau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just" indent="-342900" marL="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Không sốt, ngứa.</a:t>
            </a:r>
            <a:endParaRPr sz="20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Đi tiêu 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mỗi ngày, phân vàng, không máu.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 són phân,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 không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 mót rặn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sz="20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 nổi mụn/mụn nhọt xung quanh hậu môn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Không c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ó khối xuất hiện khi đi tiêu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sz="20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Ăn uống 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không 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sụt cân</a:t>
            </a: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sz="20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Các triệu chứng không giảm nên bệnh nhân đến khám BVĐHYD.</a:t>
            </a:r>
            <a:endParaRPr sz="20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-342900" marL="342900">
              <a:buFont typeface="Arial" panose="020B0604020202020204" pitchFamily="34" charset="0"/>
              <a:buChar char="•"/>
            </a:pPr>
            <a:r>
              <a:rPr sz="2000" lang="en-US">
                <a:latin typeface="Calibri" panose="020F0502020204030204" pitchFamily="34" charset="0"/>
                <a:cs typeface="Calibri" panose="020F0502020204030204" pitchFamily="34" charset="0"/>
              </a:rPr>
              <a:t>Chưa đi khám và điều trị.</a:t>
            </a:r>
            <a:r>
              <a:rPr sz="2000" lang="en-VN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dirty="0" sz="20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Google Shape;289;p38"/>
          <p:cNvSpPr txBox="1">
            <a:spLocks noGrp="1"/>
          </p:cNvSpPr>
          <p:nvPr>
            <p:ph type="title" idx="6"/>
          </p:nvPr>
        </p:nvSpPr>
        <p:spPr>
          <a:xfrm>
            <a:off x="613674" y="2010057"/>
            <a:ext cx="3533024" cy="1123384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lt"/>
              </a:rPr>
              <a:t>Tình trạng</a:t>
            </a:r>
            <a:br>
              <a:rPr lang="en">
                <a:latin typeface="+mj-lt"/>
              </a:rPr>
            </a:br>
            <a:r>
              <a:rPr lang="en">
                <a:latin typeface="+mj-lt"/>
              </a:rPr>
              <a:t>lúc nhập viện</a:t>
            </a:r>
            <a:endParaRPr>
              <a:latin typeface="+mj-lt"/>
            </a:endParaRPr>
          </a:p>
        </p:txBody>
      </p:sp>
      <p:sp>
        <p:nvSpPr>
          <p:cNvPr id="1048639" name="TextBox 44"/>
          <p:cNvSpPr txBox="1"/>
          <p:nvPr/>
        </p:nvSpPr>
        <p:spPr>
          <a:xfrm>
            <a:off x="4322136" y="1448365"/>
            <a:ext cx="4077585" cy="2580641"/>
          </a:xfrm>
          <a:prstGeom prst="rect"/>
          <a:noFill/>
        </p:spPr>
        <p:txBody>
          <a:bodyPr wrap="square">
            <a:spAutoFit/>
          </a:bodyPr>
          <a:p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Bệnh tỉnh, tiếp xúc tốt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Sinh hiệu</a:t>
            </a:r>
            <a:endParaRPr sz="2400" lang="en-US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Mạch: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      84 lần/phút</a:t>
            </a:r>
          </a:p>
          <a:p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Huyết áp: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120/80 mmHg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Nhịp thở: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16 lần/phút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Nhiệt độ: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37 độ C</a:t>
            </a:r>
          </a:p>
          <a:p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SpO2: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       99%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72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Google Shape;262;p37"/>
          <p:cNvSpPr txBox="1">
            <a:spLocks noGrp="1"/>
          </p:cNvSpPr>
          <p:nvPr>
            <p:ph type="title"/>
          </p:nvPr>
        </p:nvSpPr>
        <p:spPr>
          <a:xfrm>
            <a:off x="715150" y="439667"/>
            <a:ext cx="2729799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IV. Tiền căn</a:t>
            </a:r>
            <a:endParaRPr sz="3000">
              <a:latin typeface="+mj-lt"/>
            </a:endParaRPr>
          </a:p>
        </p:txBody>
      </p:sp>
      <p:sp>
        <p:nvSpPr>
          <p:cNvPr id="1048643" name="Subtitle 4"/>
          <p:cNvSpPr>
            <a:spLocks noGrp="1"/>
          </p:cNvSpPr>
          <p:nvPr>
            <p:ph type="subTitle" idx="1"/>
          </p:nvPr>
        </p:nvSpPr>
        <p:spPr>
          <a:xfrm>
            <a:off x="552893" y="1246924"/>
            <a:ext cx="8038214" cy="3456909"/>
          </a:xfrm>
        </p:spPr>
        <p:txBody>
          <a:bodyPr/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Chưa từng bị tương tự trước đó</a:t>
            </a: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Á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p xe hậu môn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, trĩ chưa rõ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Chưa ghi nhận q</a:t>
            </a: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uan hệ tình dục qua đường hậu môn, dùng dụng cụ </a:t>
            </a: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Nội khoa: chưa ghi nhận</a:t>
            </a: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Ngoại khoa: chưa ghi nhận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phẫu thuật HMTT.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Chấn thương: 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chưa ghi nhận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Hút thuốc lá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: không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Uống rượu bia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: thỉnh thoảng</a:t>
            </a:r>
            <a:endParaRPr dirty="0"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75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Google Shape;262;p37"/>
          <p:cNvSpPr txBox="1">
            <a:spLocks noGrp="1"/>
          </p:cNvSpPr>
          <p:nvPr>
            <p:ph type="title"/>
          </p:nvPr>
        </p:nvSpPr>
        <p:spPr>
          <a:xfrm>
            <a:off x="715150" y="439667"/>
            <a:ext cx="5111492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V. Lược qua các cơ quan</a:t>
            </a:r>
            <a:endParaRPr sz="3000">
              <a:latin typeface="+mj-lt"/>
            </a:endParaRPr>
          </a:p>
        </p:txBody>
      </p:sp>
      <p:sp>
        <p:nvSpPr>
          <p:cNvPr id="1048647" name="Subtitle 4"/>
          <p:cNvSpPr>
            <a:spLocks noGrp="1"/>
          </p:cNvSpPr>
          <p:nvPr>
            <p:ph type="subTitle" idx="1"/>
          </p:nvPr>
        </p:nvSpPr>
        <p:spPr>
          <a:xfrm>
            <a:off x="715150" y="1311537"/>
            <a:ext cx="7573150" cy="2864400"/>
          </a:xfrm>
        </p:spPr>
        <p:txBody>
          <a:bodyPr/>
          <a:p>
            <a:pPr algn="just"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Không đau ngực, không đánh trống ngực</a:t>
            </a:r>
          </a:p>
          <a:p>
            <a:pPr algn="just"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Không khó thở, không ho</a:t>
            </a:r>
          </a:p>
          <a:p>
            <a:pPr algn="just"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Không đau bụng, không buồn nôn, không nôn</a:t>
            </a:r>
          </a:p>
          <a:p>
            <a:pPr algn="just"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Chảy dịch hậu môn</a:t>
            </a:r>
          </a:p>
          <a:p>
            <a:pPr algn="just"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Tiểu được</a:t>
            </a:r>
          </a:p>
          <a:p>
            <a:pPr algn="just" indent="-342900" marL="482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Đi tiêu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mỗi ngày, phân vàng</a:t>
            </a:r>
            <a:endParaRPr dirty="0"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AED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78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Google Shape;262;p37"/>
          <p:cNvSpPr txBox="1">
            <a:spLocks noGrp="1"/>
          </p:cNvSpPr>
          <p:nvPr>
            <p:ph type="title"/>
          </p:nvPr>
        </p:nvSpPr>
        <p:spPr>
          <a:xfrm>
            <a:off x="715149" y="439667"/>
            <a:ext cx="3707995" cy="581059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000" lang="en">
                <a:latin typeface="+mj-lt"/>
              </a:rPr>
              <a:t>VI. Khám lâm sàng</a:t>
            </a:r>
            <a:endParaRPr sz="3000">
              <a:latin typeface="+mj-lt"/>
            </a:endParaRPr>
          </a:p>
        </p:txBody>
      </p:sp>
      <p:sp>
        <p:nvSpPr>
          <p:cNvPr id="1048651" name="Subtitle 4"/>
          <p:cNvSpPr>
            <a:spLocks noGrp="1"/>
          </p:cNvSpPr>
          <p:nvPr>
            <p:ph type="subTitle" idx="1"/>
          </p:nvPr>
        </p:nvSpPr>
        <p:spPr>
          <a:xfrm>
            <a:off x="715150" y="1428495"/>
            <a:ext cx="8038214" cy="2864400"/>
          </a:xfrm>
        </p:spPr>
        <p:txBody>
          <a:bodyPr/>
          <a:p>
            <a:pPr algn="just" indent="-571500" marL="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Tổng trạng:</a:t>
            </a:r>
          </a:p>
          <a:p>
            <a:pPr algn="just" indent="-571500" marL="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Bệnh tỉnh, tiếp xúc tốt</a:t>
            </a:r>
          </a:p>
          <a:p>
            <a:pPr algn="just" indent="-571500" marL="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Da niêm hồng, chi ấm, mạch rõ</a:t>
            </a:r>
          </a:p>
          <a:p>
            <a:pPr algn="just" indent="-571500" marL="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Sinh hiệu: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ổn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-571500" marL="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Đầu mặt cổ: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không ghi nhận bất thường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-571500" marL="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Lồng ngực: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không ghi nhận bất thường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-571500" marL="5715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sz="2400" lang="en-VN">
                <a:latin typeface="Calibri" panose="020F0502020204030204" pitchFamily="34" charset="0"/>
                <a:cs typeface="Calibri" panose="020F0502020204030204" pitchFamily="34" charset="0"/>
              </a:rPr>
              <a:t>Khám bụng: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sz="2400" lang="vi-VN">
                <a:latin typeface="Calibri" panose="020F0502020204030204" pitchFamily="34" charset="0"/>
                <a:cs typeface="Calibri" panose="020F0502020204030204" pitchFamily="34" charset="0"/>
              </a:rPr>
              <a:t>không ghi nhận bất thườn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g</a:t>
            </a:r>
            <a:endParaRPr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Google Shape;22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81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lt"/>
              </a:rPr>
              <a:t>Khám hậu môn trực tràng</a:t>
            </a:r>
            <a:endParaRPr>
              <a:latin typeface="+mj-lt"/>
            </a:endParaRPr>
          </a:p>
        </p:txBody>
      </p:sp>
      <p:sp>
        <p:nvSpPr>
          <p:cNvPr id="1048655" name="Google Shape;223;p34"/>
          <p:cNvSpPr txBox="1">
            <a:spLocks noGrp="1"/>
          </p:cNvSpPr>
          <p:nvPr>
            <p:ph type="body" idx="1"/>
          </p:nvPr>
        </p:nvSpPr>
        <p:spPr>
          <a:xfrm>
            <a:off x="720000" y="1193246"/>
            <a:ext cx="7704000" cy="2995982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just" indent="0" marL="152400">
              <a:buNone/>
            </a:pPr>
            <a:r>
              <a:rPr b="1" dirty="0" sz="2400" lang="en-VN">
                <a:latin typeface="Calibri" panose="020F0502020204030204" pitchFamily="34" charset="0"/>
                <a:cs typeface="Calibri" panose="020F0502020204030204" pitchFamily="34" charset="0"/>
              </a:rPr>
              <a:t>Nhìn: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dirty="0" sz="2400" lang="en-VN">
                <a:latin typeface="Calibri" panose="020F0502020204030204" pitchFamily="34" charset="0"/>
                <a:cs typeface="Calibri" panose="020F0502020204030204" pitchFamily="34" charset="0"/>
              </a:rPr>
              <a:t>ỗ rò ngoài 5 giờ, </a:t>
            </a:r>
            <a:r>
              <a:rPr dirty="0" sz="2400" lang="en-VN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cách hậu môn 4 cm</a:t>
            </a:r>
            <a:r>
              <a:rPr dirty="0" sz="2400" lang="en-US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dirty="0"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dirty="0" sz="2400" lang="en-VN">
                <a:latin typeface="Calibri" panose="020F0502020204030204" pitchFamily="34" charset="0"/>
                <a:cs typeface="Calibri" panose="020F0502020204030204" pitchFamily="34" charset="0"/>
              </a:rPr>
              <a:t>ang thương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lỗ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rò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đường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kính</a:t>
            </a:r>
            <a:r>
              <a:rPr sz="2400" lang="en-US">
                <a:latin typeface="Calibri" panose="020F0502020204030204" pitchFamily="34" charset="0"/>
                <a:cs typeface="Calibri" panose="020F0502020204030204" pitchFamily="34" charset="0"/>
              </a:rPr>
              <a:t> 2mm,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giới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hạn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rõ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, da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xung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quanh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đỏ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co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kéo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xung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quanh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chảy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ít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dịch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vàng</a:t>
            </a:r>
            <a:endParaRPr dirty="0" sz="2400" lang="en-US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indent="0" marL="152400">
              <a:buNone/>
            </a:pPr>
            <a:r>
              <a:rPr b="1" dirty="0" sz="2400" lang="en-VN">
                <a:latin typeface="Calibri" panose="020F0502020204030204" pitchFamily="34" charset="0"/>
                <a:cs typeface="Calibri" panose="020F0502020204030204" pitchFamily="34" charset="0"/>
              </a:rPr>
              <a:t>Sờ: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dirty="0" sz="2400" lang="en-VN">
                <a:latin typeface="Calibri" panose="020F0502020204030204" pitchFamily="34" charset="0"/>
                <a:cs typeface="Calibri" panose="020F0502020204030204" pitchFamily="34" charset="0"/>
              </a:rPr>
              <a:t>Cơ vòng hậu môn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co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thắt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tốt</a:t>
            </a:r>
            <a:endParaRPr dirty="0"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dirty="0" sz="2400" lang="en-VN">
                <a:latin typeface="Calibri" panose="020F0502020204030204" pitchFamily="34" charset="0"/>
                <a:cs typeface="Calibri" panose="020F0502020204030204" pitchFamily="34" charset="0"/>
              </a:rPr>
              <a:t>Lỗ rò trong, hướng 6 giờ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cách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rìa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hậu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môn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~3,5cm.</a:t>
            </a:r>
            <a:endParaRPr dirty="0"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dirty="0" sz="2400" lang="en-VN">
                <a:latin typeface="Calibri" panose="020F0502020204030204" pitchFamily="34" charset="0"/>
                <a:cs typeface="Calibri" panose="020F0502020204030204" pitchFamily="34" charset="0"/>
              </a:rPr>
              <a:t>Niêm mạc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trơn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láng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u,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rút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găng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dirty="0" sz="2400" lang="en-US" err="1">
                <a:latin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dirty="0" sz="2400" lang="en-US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dirty="0" sz="2400" lang="en-V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ydrocephalus Clinical Case by Slidesgo">
  <a:themeElements>
    <a:clrScheme name="Simple Light">
      <a:dk1>
        <a:srgbClr val="095856"/>
      </a:dk1>
      <a:lt1>
        <a:srgbClr val="FFFFFF"/>
      </a:lt1>
      <a:dk2>
        <a:srgbClr val="191919"/>
      </a:dk2>
      <a:lt2>
        <a:srgbClr val="FF3486"/>
      </a:lt2>
      <a:accent1>
        <a:srgbClr val="FFD3E5"/>
      </a:accent1>
      <a:accent2>
        <a:srgbClr val="FFDF8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88F9E29D85D843B04C20860E74FCA8" ma:contentTypeVersion="5" ma:contentTypeDescription="Create a new document." ma:contentTypeScope="" ma:versionID="6d1836d03b5e9afa7a5b1bb33e234bc2">
  <xsd:schema xmlns:xsd="http://www.w3.org/2001/XMLSchema" xmlns:xs="http://www.w3.org/2001/XMLSchema" xmlns:p="http://schemas.microsoft.com/office/2006/metadata/properties" xmlns:ns2="08af8eac-1c62-439b-88ea-a4725c3bc577" targetNamespace="http://schemas.microsoft.com/office/2006/metadata/properties" ma:root="true" ma:fieldsID="b1b873ac27744820844a6367fb4b747c" ns2:_="">
    <xsd:import namespace="08af8eac-1c62-439b-88ea-a4725c3bc5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af8eac-1c62-439b-88ea-a4725c3bc5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90A83D6-6CB6-4C66-ACD4-9098B7F3A486}"/>
</file>

<file path=customXml/itemProps2.xml><?xml version="1.0" encoding="utf-8"?>
<ds:datastoreItem xmlns:ds="http://schemas.openxmlformats.org/officeDocument/2006/customXml" ds:itemID="{3A78D619-6E8E-4718-8815-FBF264DEBAA0}"/>
</file>

<file path=customXml/itemProps3.xml><?xml version="1.0" encoding="utf-8"?>
<ds:datastoreItem xmlns:ds="http://schemas.openxmlformats.org/officeDocument/2006/customXml" ds:itemID="{8966E7E9-5D5F-45D6-8698-B469D319168C}"/>
</file>

<file path=customXml/itemProps4.xml><?xml version="1.0" encoding="utf-8"?>
<ds:datastoreItem xmlns:ds="http://schemas.openxmlformats.org/officeDocument/2006/customXml" ds:itemID="{E7161907-32E2-42F7-B3CB-9ADE188E3877}"/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Trình bệnh án</dc:title>
  <dc:creator>Sound Max</dc:creator>
  <cp:lastModifiedBy>Duy Ho</cp:lastModifiedBy>
  <dcterms:created xsi:type="dcterms:W3CDTF">2021-12-13T03:01:35Z</dcterms:created>
  <dcterms:modified xsi:type="dcterms:W3CDTF">2021-12-13T03:01:35Z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0x010100C288F9E29D85D843B04C20860E74FCA8</vt:lpwstr>
  </property>
</Properties>
</file>